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7"/>
    <p:restoredTop sz="94737"/>
  </p:normalViewPr>
  <p:slideViewPr>
    <p:cSldViewPr snapToGrid="0">
      <p:cViewPr varScale="1">
        <p:scale>
          <a:sx n="115" d="100"/>
          <a:sy n="115" d="100"/>
        </p:scale>
        <p:origin x="3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9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48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94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53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1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3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12/7/25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9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12/7/25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32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12/7/25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78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09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3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2.mp4"/><Relationship Id="rId7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3.m4a"/><Relationship Id="rId4" Type="http://schemas.microsoft.com/office/2007/relationships/media" Target="../media/media3.m4a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5.m4a"/><Relationship Id="rId7" Type="http://schemas.openxmlformats.org/officeDocument/2006/relationships/image" Target="../media/image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5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net&#10;&#10;AI-generated content may be incorrect.">
            <a:extLst>
              <a:ext uri="{FF2B5EF4-FFF2-40B4-BE49-F238E27FC236}">
                <a16:creationId xmlns:a16="http://schemas.microsoft.com/office/drawing/2014/main" id="{A7E7227A-A3C5-8210-7C85-5192ABCCFD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091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8654F-E162-63FF-3D30-D0326421E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en-US" sz="4200">
                <a:solidFill>
                  <a:srgbClr val="FFFFFF"/>
                </a:solidFill>
              </a:rPr>
              <a:t>FC BARCELONA PERFORMANCE BEFORE vs AFTER LIONEL MESSI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A23B2-4A92-7F06-783B-E817BA2CF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506" y="5917399"/>
            <a:ext cx="8837546" cy="644789"/>
          </a:xfrm>
        </p:spPr>
        <p:txBody>
          <a:bodyPr>
            <a:normAutofit/>
          </a:bodyPr>
          <a:lstStyle/>
          <a:p>
            <a:pPr algn="l"/>
            <a:r>
              <a:rPr lang="en-US" sz="2400">
                <a:solidFill>
                  <a:srgbClr val="FFFFFF"/>
                </a:solidFill>
              </a:rPr>
              <a:t>Class Project Presentation – MOULIK JAIN</a:t>
            </a:r>
          </a:p>
        </p:txBody>
      </p:sp>
      <p:pic>
        <p:nvPicPr>
          <p:cNvPr id="37" name="Audio 36">
            <a:extLst>
              <a:ext uri="{FF2B5EF4-FFF2-40B4-BE49-F238E27FC236}">
                <a16:creationId xmlns:a16="http://schemas.microsoft.com/office/drawing/2014/main" id="{6BEC1900-EF24-3012-E96E-EBE6679CC8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57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317"/>
    </mc:Choice>
    <mc:Fallback xmlns="">
      <p:transition spd="slow" advTm="5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89E021-73E0-625B-1DF5-295622993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Video 45" descr="Text Bubble">
            <a:extLst>
              <a:ext uri="{FF2B5EF4-FFF2-40B4-BE49-F238E27FC236}">
                <a16:creationId xmlns:a16="http://schemas.microsoft.com/office/drawing/2014/main" id="{6D0017AA-9A69-AC80-2F66-C38F3615510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t="284" r="-1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5A4BB-618B-D21B-CD85-D8735C82E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17331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200" b="1" kern="1200" dirty="0">
                <a:latin typeface="+mj-lt"/>
                <a:ea typeface="+mj-ea"/>
                <a:cs typeface="+mj-cs"/>
              </a:rPr>
              <a:t>GUIDING QUESTION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0E924-F47E-0DDF-1B1E-290FA38B2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2663960"/>
            <a:ext cx="3424382" cy="383627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b="1" dirty="0"/>
              <a:t>How did FC Barcelona’s overall performance metrics (goals, wins, possession, and points) change before and after Lionel Messi’s departure in 2021?</a:t>
            </a:r>
          </a:p>
          <a:p>
            <a:pPr algn="l">
              <a:lnSpc>
                <a:spcPct val="110000"/>
              </a:lnSpc>
            </a:pPr>
            <a:r>
              <a:rPr lang="en-US" b="1" dirty="0"/>
              <a:t>Purpose:</a:t>
            </a:r>
            <a:br>
              <a:rPr lang="en-US" dirty="0"/>
            </a:br>
            <a:r>
              <a:rPr lang="en-US" dirty="0"/>
              <a:t>To evaluate whether Messi’s departure meaningfully impacted Barcelona’s match-level and season-level performance.</a:t>
            </a:r>
          </a:p>
        </p:txBody>
      </p:sp>
      <p:pic>
        <p:nvPicPr>
          <p:cNvPr id="28" name="Audio 27">
            <a:extLst>
              <a:ext uri="{FF2B5EF4-FFF2-40B4-BE49-F238E27FC236}">
                <a16:creationId xmlns:a16="http://schemas.microsoft.com/office/drawing/2014/main" id="{3C4F89A6-C699-7871-42A4-B69783E47F36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332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85"/>
    </mc:Choice>
    <mc:Fallback xmlns="">
      <p:transition spd="slow" advTm="51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0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video>
              <p:cMediaNode mute="1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  <p:extLst>
    <p:ext uri="{E180D4A7-C9FB-4DFB-919C-405C955672EB}">
      <p14:showEvtLst xmlns:p14="http://schemas.microsoft.com/office/powerpoint/2010/main">
        <p14:playEvt time="3" objId="46"/>
        <p14:playEvt time="10062" objId="46"/>
        <p14:playEvt time="20077" objId="46"/>
        <p14:playEvt time="30094" objId="46"/>
        <p14:playEvt time="40112" objId="46"/>
        <p14:playEvt time="50129" objId="46"/>
        <p14:stopEvt time="50951" objId="46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89E021-73E0-625B-1DF5-295622993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Video 65" descr="Bird's Eye View Of People Walking">
            <a:extLst>
              <a:ext uri="{FF2B5EF4-FFF2-40B4-BE49-F238E27FC236}">
                <a16:creationId xmlns:a16="http://schemas.microsoft.com/office/drawing/2014/main" id="{776728CB-E58C-0638-64E9-40951F542C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-1" b="28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5A4BB-618B-D21B-CD85-D8735C82E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618978"/>
            <a:ext cx="3424383" cy="10691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200" b="1" kern="1200">
                <a:latin typeface="+mj-lt"/>
                <a:ea typeface="+mj-ea"/>
                <a:cs typeface="+mj-cs"/>
              </a:rPr>
              <a:t>CHALLENGE ENCOUNTERED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0E924-F47E-0DDF-1B1E-290FA38B2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1688123"/>
            <a:ext cx="3424382" cy="455089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sz="1280"/>
              <a:t>One major challenge I faced was making the R Markdown project fully replicable.</a:t>
            </a:r>
          </a:p>
          <a:p>
            <a:pPr algn="l">
              <a:lnSpc>
                <a:spcPct val="110000"/>
              </a:lnSpc>
            </a:pPr>
            <a:r>
              <a:rPr lang="en-US" sz="1280"/>
              <a:t>Initially, the notebook used absolute file paths, which caused knitting errors when the project folder was zipped and moved.</a:t>
            </a:r>
          </a:p>
          <a:p>
            <a:pPr algn="l">
              <a:lnSpc>
                <a:spcPct val="110000"/>
              </a:lnSpc>
            </a:pPr>
            <a:r>
              <a:rPr lang="en-US" sz="1280"/>
              <a:t>I solved this by:</a:t>
            </a:r>
          </a:p>
          <a:p>
            <a:pPr marL="171450" indent="-1714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80"/>
              <a:t>Reorganizing the project into a self-contained folder</a:t>
            </a:r>
          </a:p>
          <a:p>
            <a:pPr marL="171450" indent="-1714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80"/>
              <a:t>Adding a dedicated data/ directory</a:t>
            </a:r>
          </a:p>
          <a:p>
            <a:pPr marL="171450" indent="-1714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80"/>
              <a:t>Switching to relative paths using </a:t>
            </a:r>
            <a:r>
              <a:rPr lang="en-US" sz="1280" b="1" i="1"/>
              <a:t>list.files()</a:t>
            </a:r>
          </a:p>
          <a:p>
            <a:pPr marL="171450" indent="-1714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80"/>
              <a:t>Using </a:t>
            </a:r>
            <a:r>
              <a:rPr lang="en-US" sz="1280" b="1" i="1"/>
              <a:t>knitr::opts_knit$set(root.dir = getwd())</a:t>
            </a:r>
            <a:r>
              <a:rPr lang="en-US" sz="1280"/>
              <a:t> to stabilize the working directory</a:t>
            </a:r>
          </a:p>
          <a:p>
            <a:pPr algn="l">
              <a:lnSpc>
                <a:spcPct val="110000"/>
              </a:lnSpc>
            </a:pPr>
            <a:r>
              <a:rPr lang="en-US" sz="1280"/>
              <a:t>This ensured that anyone, including the instructor, can knit the project successfully without changing anything.</a:t>
            </a:r>
            <a:endParaRPr lang="en-US" sz="1280" dirty="0"/>
          </a:p>
        </p:txBody>
      </p:sp>
      <p:pic>
        <p:nvPicPr>
          <p:cNvPr id="28" name="Audio 27">
            <a:extLst>
              <a:ext uri="{FF2B5EF4-FFF2-40B4-BE49-F238E27FC236}">
                <a16:creationId xmlns:a16="http://schemas.microsoft.com/office/drawing/2014/main" id="{5C57B605-91E2-28D5-131E-638881553F6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7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02"/>
    </mc:Choice>
    <mc:Fallback xmlns="">
      <p:transition spd="slow" advTm="46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960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video>
              <p:cMediaNode mute="1"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66"/>
                </p:tgtEl>
              </p:cMediaNode>
            </p:video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  <p:extLst>
    <p:ext uri="{E180D4A7-C9FB-4DFB-919C-405C955672EB}">
      <p14:showEvtLst xmlns:p14="http://schemas.microsoft.com/office/powerpoint/2010/main">
        <p14:playEvt time="3" objId="66"/>
        <p14:playEvt time="10032" objId="66"/>
        <p14:playEvt time="20004" objId="66"/>
        <p14:playEvt time="29988" objId="66"/>
        <p14:playEvt time="39968" objId="66"/>
        <p14:stopEvt time="46540" objId="6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CF76D5-7834-FD7B-B267-136CA64D1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7A642772-2521-3FAB-B405-4D946823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9E6EB-3577-7D13-9918-608541B9E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747" y="1548606"/>
            <a:ext cx="3473179" cy="2241755"/>
          </a:xfrm>
        </p:spPr>
        <p:txBody>
          <a:bodyPr>
            <a:normAutofit/>
          </a:bodyPr>
          <a:lstStyle/>
          <a:p>
            <a:pPr algn="l"/>
            <a:r>
              <a:rPr lang="en-US" sz="3100" dirty="0"/>
              <a:t>KEY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72391-CFD6-9B69-6ED6-9B3702380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8746" y="3916909"/>
            <a:ext cx="3473180" cy="1184584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US" sz="1400" dirty="0"/>
              <a:t>Barcelona averaged slightly fewer points per match after Messi left (2.18 → 2.16), marking a modest performance dip immediately following his departure.</a:t>
            </a:r>
          </a:p>
          <a:p>
            <a:pPr algn="l">
              <a:lnSpc>
                <a:spcPct val="110000"/>
              </a:lnSpc>
            </a:pPr>
            <a:endParaRPr lang="en-US" sz="1400" dirty="0"/>
          </a:p>
        </p:txBody>
      </p:sp>
      <p:pic>
        <p:nvPicPr>
          <p:cNvPr id="6" name="Picture 5" descr="A graph of a match between a football team and a football team&#10;&#10;AI-generated content may be incorrect.">
            <a:extLst>
              <a:ext uri="{FF2B5EF4-FFF2-40B4-BE49-F238E27FC236}">
                <a16:creationId xmlns:a16="http://schemas.microsoft.com/office/drawing/2014/main" id="{E3F890B2-7DC9-3EDC-5758-A7F3E3E6B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73" y="1127174"/>
            <a:ext cx="7365843" cy="4603652"/>
          </a:xfrm>
          <a:prstGeom prst="rect">
            <a:avLst/>
          </a:prstGeom>
        </p:spPr>
      </p:pic>
      <p:pic>
        <p:nvPicPr>
          <p:cNvPr id="18" name="Audio 17">
            <a:extLst>
              <a:ext uri="{FF2B5EF4-FFF2-40B4-BE49-F238E27FC236}">
                <a16:creationId xmlns:a16="http://schemas.microsoft.com/office/drawing/2014/main" id="{BE6EA21C-530D-C6E2-C003-128C3D6F2E5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026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80"/>
    </mc:Choice>
    <mc:Fallback xmlns="">
      <p:transition spd="slow" advTm="44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AC173-2641-C992-2097-661B12419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01013C5-0169-8F8C-FA57-62D87022A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net&#10;&#10;AI-generated content may be incorrect.">
            <a:extLst>
              <a:ext uri="{FF2B5EF4-FFF2-40B4-BE49-F238E27FC236}">
                <a16:creationId xmlns:a16="http://schemas.microsoft.com/office/drawing/2014/main" id="{E0C56F4E-8C52-4981-1446-B2B8A9D390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091" r="909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72932"/>
            <a:ext cx="12192000" cy="428506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2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C3692-3F1D-3285-BD15-5479FCB2D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21" y="434925"/>
            <a:ext cx="8728364" cy="1551529"/>
          </a:xfrm>
        </p:spPr>
        <p:txBody>
          <a:bodyPr>
            <a:normAutofit/>
          </a:bodyPr>
          <a:lstStyle/>
          <a:p>
            <a:r>
              <a:rPr lang="en-US" sz="8800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2E91F0-7C7F-760D-CC92-6638CDD21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1822" y="1986454"/>
            <a:ext cx="8728358" cy="4151161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KEY TAKEAWAY –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</a:rPr>
              <a:t>Barcelona’s performance dropped noticeably right after Messi left — especially in points per match and win rate.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</a:rPr>
              <a:t>However, the most recent seasons show gradual improvement, suggesting tactical adaptation, stronger team chemistry, and rebuilding progress under new management.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EDB7276E-C127-9875-58D2-9122016E5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75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0224"/>
    </mc:Choice>
    <mc:Fallback xmlns="">
      <p:transition spd="slow" advTm="50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" grpId="0"/>
      <p:bldP spid="3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23B85F9-9CA8-2B5F-4522-0B5D742E7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AC498-01CE-2F99-0E9B-34D993DED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720" y="1293963"/>
            <a:ext cx="4998300" cy="24590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THANKS!!</a:t>
            </a:r>
          </a:p>
        </p:txBody>
      </p:sp>
      <p:pic>
        <p:nvPicPr>
          <p:cNvPr id="14" name="Graphic 13" descr="Winking Face with No Fill">
            <a:extLst>
              <a:ext uri="{FF2B5EF4-FFF2-40B4-BE49-F238E27FC236}">
                <a16:creationId xmlns:a16="http://schemas.microsoft.com/office/drawing/2014/main" id="{DAB0E736-8C5D-C1A4-ABA0-02D6F247B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638" y="719282"/>
            <a:ext cx="5310996" cy="5310996"/>
          </a:xfrm>
          <a:prstGeom prst="rect">
            <a:avLst/>
          </a:prstGeom>
        </p:spPr>
      </p:pic>
      <p:pic>
        <p:nvPicPr>
          <p:cNvPr id="13" name="Audio 12">
            <a:extLst>
              <a:ext uri="{FF2B5EF4-FFF2-40B4-BE49-F238E27FC236}">
                <a16:creationId xmlns:a16="http://schemas.microsoft.com/office/drawing/2014/main" id="{A1FD77C1-78E0-7BE0-EDF2-F714AEAD32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9"/>
    </mc:Choice>
    <mc:Fallback xmlns="">
      <p:transition spd="slow" advTm="2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238</Words>
  <Application>Microsoft Macintosh PowerPoint</Application>
  <PresentationFormat>Widescreen</PresentationFormat>
  <Paragraphs>21</Paragraphs>
  <Slides>6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Neue Haas Grotesk Text Pro</vt:lpstr>
      <vt:lpstr>VanillaVTI</vt:lpstr>
      <vt:lpstr>FC BARCELONA PERFORMANCE BEFORE vs AFTER LIONEL MESSI</vt:lpstr>
      <vt:lpstr>GUIDING QUESTION</vt:lpstr>
      <vt:lpstr>CHALLENGE ENCOUNTERED</vt:lpstr>
      <vt:lpstr>KEY VISUALIZATION</vt:lpstr>
      <vt:lpstr>CONCLUSION</vt:lpstr>
      <vt:lpstr>THANKS!!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Jain, Moulik</dc:creator>
  <cp:lastModifiedBy>Jain, Moulik</cp:lastModifiedBy>
  <cp:revision>4</cp:revision>
  <dcterms:created xsi:type="dcterms:W3CDTF">2025-12-07T22:10:17Z</dcterms:created>
  <dcterms:modified xsi:type="dcterms:W3CDTF">2025-12-08T02:22:35Z</dcterms:modified>
</cp:coreProperties>
</file>